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450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3742" autoAdjust="0"/>
  </p:normalViewPr>
  <p:slideViewPr>
    <p:cSldViewPr>
      <p:cViewPr varScale="1">
        <p:scale>
          <a:sx n="90" d="100"/>
          <a:sy n="90" d="100"/>
        </p:scale>
        <p:origin x="-9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BC2C5-2CCB-D54B-A56C-6DD20A0CB4FE}" type="datetimeFigureOut">
              <a:rPr lang="en-US" smtClean="0"/>
              <a:t>6/27/14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FB1E0-9480-F049-BB30-726E2E22AE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31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C475E2-CFFC-7D4A-8A30-8C758D01F3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48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DB68AE-BEF4-E04A-B05B-8BF23A905F1E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</a:rPr>
              <a:t>Facilitated Discussions in various topic areas, co-hosted by Michael Hoge (Yale University, via subcontract with CHDI) and Beresford Wilson (parent and AFCAMP employee). Topic areas included: 1) Juvenile Justice and MH; 2) Infant and Early Childhood MH; 3) Access to Care (Keep the Promise Children’s Committee); 4) Crisis Response and Management; 5) Coordination of Care; 6) Evidence-Based Practices; 7) The Education System and MH; 8) Autism Services and Supports; 9) Substance Abuse and Recovery; 10) DCF Senior Administrators; 11) Law Enforcement and MH; 12) The Role of Commercial Insurance Providers. 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42FE33-0C54-E441-83EA-75F212E136EF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</a:rPr>
              <a:t>Facilitated Discussions in various topic areas, co-hosted by Michael Hoge (Yale University, via subcontract with CHDI) and Beresford Wilson (parent and AFCAMP employee). Topic areas included: 1) Juvenile Justice and MH; 2) Infant and Early Childhood MH; 3) Access to Care (Keep the Promise Children’s Committee); 4) Crisis Response and Management; 5) Coordination of Care; 6) Evidence-Based Practices; 7) The Education System and MH; 8) Autism Services and Supports; 9) Substance Abuse and Recovery; 10) DCF Senior Administrators; 11) Law Enforcement and MH; 12) The Role of Commercial Insurance Providers. 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BB1F19-2226-7B4B-A6EB-D460E5CF5F19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</a:rPr>
              <a:t>Facilitated Discussions in various topic areas, co-hosted by Michael Hoge (Yale University, via subcontract with CHDI) and Beresford Wilson (parent and AFCAMP employee). Topic areas included: 1) Juvenile Justice and MH; 2) Infant and Early Childhood MH; 3) Access to Care (Keep the Promise Children’s Committee); 4) Crisis Response and Management; 5) Coordination of Care; 6) Evidence-Based Practices; 7) The Education System and MH; 8) Autism Services and Supports; 9) Substance Abuse and Recovery; 10) DCF Senior Administrators; 11) Law Enforcement and MH; 12) The Role of Commercial Insurance Providers. 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11BD3C-8ECF-D344-BE4B-65E1FAC04707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25D1-F483-754C-A8E6-FF43B66A61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E6F-256D-8142-B05C-59BD008637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27038"/>
            <a:ext cx="20955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27038"/>
            <a:ext cx="61341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FF782-4257-DD44-A2D0-FCFEA23543F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54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7038"/>
            <a:ext cx="8382000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390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3909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BD1984-DA90-1741-89BA-D38D2D8E66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59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69969-7168-D94C-9931-C376384B25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4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CC77C-2409-7949-803C-DB70D03A5A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72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390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390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35533-2332-FF45-94A5-3C12278716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34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1BE09-CBD4-4B4D-9F10-3C14A669C5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0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5DE16-533B-7F4C-B622-BDEA0A88925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1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C3F54-B87D-BE41-ADCE-EF47AAD2F8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2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E8180-EF90-6B4D-B8B1-4F381D3E1F0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4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3045E-B337-7A47-A851-045E91DC3D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5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27038"/>
            <a:ext cx="8382000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00200"/>
            <a:ext cx="6934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C8F579-A2F8-AC4E-975E-B9D9291C7E4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rgbClr val="45037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b="1">
          <a:solidFill>
            <a:srgbClr val="45037B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>
          <a:solidFill>
            <a:srgbClr val="45037B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 b="1">
          <a:solidFill>
            <a:srgbClr val="45037B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45037B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45037B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45037B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45037B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45037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4children.org/" TargetMode="External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572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800" u="sng">
              <a:solidFill>
                <a:srgbClr val="E42202"/>
              </a:solidFill>
              <a:latin typeface="Verdana" charset="0"/>
            </a:endParaRPr>
          </a:p>
          <a:p>
            <a:pPr algn="ctr" eaLnBrk="1" hangingPunct="1">
              <a:buFontTx/>
              <a:buNone/>
            </a:pPr>
            <a:endParaRPr lang="en-US" b="1">
              <a:latin typeface="Verdana" charset="0"/>
            </a:endParaRPr>
          </a:p>
          <a:p>
            <a:pPr algn="ctr" eaLnBrk="1" hangingPunct="1">
              <a:buFontTx/>
              <a:buNone/>
            </a:pPr>
            <a:r>
              <a:rPr lang="en-US" sz="3200" b="1">
                <a:latin typeface="Verdana" charset="0"/>
              </a:rPr>
              <a:t>Children’s Mental Health Plan</a:t>
            </a:r>
          </a:p>
          <a:p>
            <a:pPr algn="ctr" eaLnBrk="1" hangingPunct="1">
              <a:buFontTx/>
              <a:buNone/>
            </a:pPr>
            <a:r>
              <a:rPr lang="en-US" sz="3200" b="1">
                <a:latin typeface="Verdana" charset="0"/>
              </a:rPr>
              <a:t>Advisory Committee Meeting</a:t>
            </a:r>
          </a:p>
          <a:p>
            <a:pPr algn="ctr" eaLnBrk="1" hangingPunct="1">
              <a:buFontTx/>
              <a:buNone/>
            </a:pPr>
            <a:endParaRPr lang="en-US" sz="3200" b="1">
              <a:latin typeface="Verdana" charset="0"/>
            </a:endParaRPr>
          </a:p>
          <a:p>
            <a:pPr algn="ctr" eaLnBrk="1" hangingPunct="1">
              <a:buFontTx/>
              <a:buNone/>
            </a:pPr>
            <a:r>
              <a:rPr lang="en-US">
                <a:latin typeface="Verdana" charset="0"/>
              </a:rPr>
              <a:t>June 17, 2014</a:t>
            </a:r>
          </a:p>
          <a:p>
            <a:pPr algn="ctr" eaLnBrk="1" hangingPunct="1">
              <a:buFontTx/>
              <a:buNone/>
            </a:pPr>
            <a:endParaRPr lang="en-US" sz="1600">
              <a:latin typeface="Verdana" charset="0"/>
            </a:endParaRPr>
          </a:p>
          <a:p>
            <a:pPr algn="ctr" eaLnBrk="1" hangingPunct="1">
              <a:buFontTx/>
              <a:buNone/>
            </a:pPr>
            <a:endParaRPr lang="en-US" sz="1600">
              <a:latin typeface="Verdana" charset="0"/>
            </a:endParaRP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Agenda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latin typeface="Verdana" charset="0"/>
              </a:rPr>
              <a:t>Welcome and Introductions</a:t>
            </a:r>
          </a:p>
          <a:p>
            <a:r>
              <a:rPr lang="en-US" sz="2000" b="0" dirty="0">
                <a:latin typeface="Verdana" charset="0"/>
              </a:rPr>
              <a:t>Report on Information Gathering Process</a:t>
            </a:r>
          </a:p>
          <a:p>
            <a:r>
              <a:rPr lang="en-US" sz="2000" b="0" dirty="0">
                <a:latin typeface="Verdana" charset="0"/>
              </a:rPr>
              <a:t>Overarching Framework</a:t>
            </a:r>
          </a:p>
          <a:p>
            <a:r>
              <a:rPr lang="en-US" sz="2000" b="0" dirty="0">
                <a:latin typeface="Verdana" charset="0"/>
              </a:rPr>
              <a:t>Preliminary Findings and Emerging Themes</a:t>
            </a:r>
          </a:p>
          <a:p>
            <a:r>
              <a:rPr lang="en-US" sz="2000" b="0" dirty="0">
                <a:latin typeface="Verdana" charset="0"/>
              </a:rPr>
              <a:t>Discussion of Emerging Themes</a:t>
            </a:r>
          </a:p>
          <a:p>
            <a:r>
              <a:rPr lang="en-US" sz="2000" b="0" dirty="0">
                <a:latin typeface="Verdana" charset="0"/>
              </a:rPr>
              <a:t>Next Steps</a:t>
            </a:r>
          </a:p>
          <a:p>
            <a:r>
              <a:rPr lang="en-US" sz="2000" b="0" dirty="0">
                <a:latin typeface="Verdana" charset="0"/>
              </a:rPr>
              <a:t>Audience Comments and Questions</a:t>
            </a:r>
          </a:p>
          <a:p>
            <a:r>
              <a:rPr lang="en-US" sz="2000" b="0" dirty="0">
                <a:latin typeface="Verdana" charset="0"/>
              </a:rPr>
              <a:t>Scheduling Next Meetings</a:t>
            </a:r>
          </a:p>
          <a:p>
            <a:r>
              <a:rPr lang="en-US" sz="2000" b="0" dirty="0">
                <a:latin typeface="Verdana" charset="0"/>
              </a:rPr>
              <a:t>Wrap up and Adjournment</a:t>
            </a:r>
          </a:p>
          <a:p>
            <a:endParaRPr lang="en-US" sz="2000" dirty="0">
              <a:latin typeface="Verdana" charset="0"/>
            </a:endParaRPr>
          </a:p>
          <a:p>
            <a:endParaRPr lang="en-US" dirty="0">
              <a:latin typeface="Verdana" charset="0"/>
            </a:endParaRPr>
          </a:p>
          <a:p>
            <a:endParaRPr lang="en-US" dirty="0">
              <a:latin typeface="Verdana" charset="0"/>
            </a:endParaRPr>
          </a:p>
          <a:p>
            <a:endParaRPr lang="en-US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Verdana" charset="0"/>
              </a:rPr>
              <a:t>Summary of Information Gathering Process</a:t>
            </a:r>
          </a:p>
        </p:txBody>
      </p:sp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766763" y="1206500"/>
            <a:ext cx="7924800" cy="45259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200" b="0" dirty="0">
                <a:latin typeface="Verdana" charset="0"/>
              </a:rPr>
              <a:t>Twelve Facilitated Discussions (220 participants)</a:t>
            </a:r>
          </a:p>
          <a:p>
            <a:pPr>
              <a:spcAft>
                <a:spcPts val="600"/>
              </a:spcAft>
            </a:pPr>
            <a:r>
              <a:rPr lang="en-US" sz="2200" b="0" dirty="0">
                <a:latin typeface="Verdana" charset="0"/>
              </a:rPr>
              <a:t>Six Open Forums (232 participants)</a:t>
            </a:r>
          </a:p>
          <a:p>
            <a:pPr>
              <a:spcAft>
                <a:spcPts val="600"/>
              </a:spcAft>
            </a:pPr>
            <a:r>
              <a:rPr lang="en-US" sz="2200" b="0" dirty="0">
                <a:latin typeface="Verdana" charset="0"/>
              </a:rPr>
              <a:t>Community Conversations (339 adults, 94 youth)</a:t>
            </a:r>
          </a:p>
          <a:p>
            <a:pPr>
              <a:spcAft>
                <a:spcPts val="600"/>
              </a:spcAft>
            </a:pPr>
            <a:r>
              <a:rPr lang="en-US" sz="2200" b="0" dirty="0">
                <a:latin typeface="Verdana" charset="0"/>
              </a:rPr>
              <a:t>Public Input through website (</a:t>
            </a:r>
            <a:r>
              <a:rPr lang="en-US" sz="2200" b="0" dirty="0">
                <a:latin typeface="Verdana" charset="0"/>
                <a:hlinkClick r:id="rId3"/>
              </a:rPr>
              <a:t>www.plan4children.org</a:t>
            </a:r>
            <a:r>
              <a:rPr lang="en-US" sz="2200" b="0" dirty="0">
                <a:latin typeface="Verdana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en-US" sz="2200" b="0" dirty="0">
                <a:latin typeface="Verdana" charset="0"/>
              </a:rPr>
              <a:t>59 input forms received (15 group, 34 individual)</a:t>
            </a:r>
            <a:endParaRPr lang="en-US" sz="2200" b="0" dirty="0">
              <a:solidFill>
                <a:srgbClr val="FF0000"/>
              </a:solidFill>
              <a:latin typeface="Verdana" charset="0"/>
            </a:endParaRPr>
          </a:p>
          <a:p>
            <a:pPr>
              <a:spcAft>
                <a:spcPts val="600"/>
              </a:spcAft>
            </a:pPr>
            <a:r>
              <a:rPr lang="en-US" sz="2200" b="0" dirty="0">
                <a:latin typeface="Verdana" charset="0"/>
              </a:rPr>
              <a:t>Review of Existing Data and Reports</a:t>
            </a:r>
          </a:p>
          <a:p>
            <a:pPr>
              <a:spcAft>
                <a:spcPts val="600"/>
              </a:spcAft>
            </a:pPr>
            <a:r>
              <a:rPr lang="en-US" sz="2200" b="0" dirty="0">
                <a:latin typeface="Verdana" charset="0"/>
              </a:rPr>
              <a:t>Advisory Committee Meetings</a:t>
            </a:r>
          </a:p>
          <a:p>
            <a:endParaRPr lang="en-US" sz="2000" dirty="0">
              <a:latin typeface="Verdana" charset="0"/>
            </a:endParaRPr>
          </a:p>
          <a:p>
            <a:endParaRPr lang="en-US" sz="2000" dirty="0">
              <a:latin typeface="Verdana" charset="0"/>
            </a:endParaRPr>
          </a:p>
          <a:p>
            <a:endParaRPr lang="en-US" sz="2000" dirty="0">
              <a:latin typeface="Verdana" charset="0"/>
            </a:endParaRPr>
          </a:p>
          <a:p>
            <a:endParaRPr lang="en-US" sz="2000" dirty="0">
              <a:latin typeface="Verdana" charset="0"/>
            </a:endParaRPr>
          </a:p>
          <a:p>
            <a:endParaRPr lang="en-US" sz="2000" dirty="0">
              <a:latin typeface="Verdana" charset="0"/>
            </a:endParaRPr>
          </a:p>
          <a:p>
            <a:endParaRPr lang="en-US" sz="3600" dirty="0">
              <a:latin typeface="Verdana" charset="0"/>
            </a:endParaRPr>
          </a:p>
        </p:txBody>
      </p:sp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15000"/>
            <a:ext cx="130016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Overarching Framework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602163"/>
          </a:xfrm>
        </p:spPr>
        <p:txBody>
          <a:bodyPr/>
          <a:lstStyle/>
          <a:p>
            <a:r>
              <a:rPr lang="en-US" sz="2000" b="0" dirty="0">
                <a:latin typeface="Verdana" charset="0"/>
              </a:rPr>
              <a:t>Plan will attend to needs of all children with an emphasis on universal, selected, and indicated approaches to promote healthy development for Connecticut’s children</a:t>
            </a:r>
          </a:p>
          <a:p>
            <a:endParaRPr lang="en-US" sz="2000" b="0" dirty="0">
              <a:latin typeface="Verdana" charset="0"/>
            </a:endParaRPr>
          </a:p>
          <a:p>
            <a:r>
              <a:rPr lang="en-US" sz="2000" b="0" dirty="0">
                <a:latin typeface="Verdana" charset="0"/>
              </a:rPr>
              <a:t>Plan will focus on broad spectrum of needed prevention, early intervention, intervention and aftercare that comprise a comprehensive system of care</a:t>
            </a:r>
          </a:p>
          <a:p>
            <a:endParaRPr lang="en-US" sz="2000" b="0" dirty="0">
              <a:latin typeface="Verdana" charset="0"/>
            </a:endParaRPr>
          </a:p>
          <a:p>
            <a:r>
              <a:rPr lang="en-US" sz="2000" b="0" dirty="0">
                <a:latin typeface="Verdana" charset="0"/>
              </a:rPr>
              <a:t>Plan will provide an overview of the current system with recommendations for systems integration, change and improvement across the continuum of care</a:t>
            </a:r>
          </a:p>
          <a:p>
            <a:pPr>
              <a:buFontTx/>
              <a:buNone/>
            </a:pPr>
            <a:endParaRPr lang="en-US" sz="2000" dirty="0">
              <a:latin typeface="Verdana" charset="0"/>
            </a:endParaRPr>
          </a:p>
          <a:p>
            <a:pPr>
              <a:buFontTx/>
              <a:buNone/>
            </a:pPr>
            <a:endParaRPr lang="en-US" sz="2000" dirty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Emerging Themes</a:t>
            </a:r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4297363"/>
          </a:xfrm>
        </p:spPr>
        <p:txBody>
          <a:bodyPr/>
          <a:lstStyle/>
          <a:p>
            <a:pPr>
              <a:defRPr/>
            </a:pPr>
            <a:r>
              <a:rPr lang="en-US" altLang="en-US" sz="2100" b="0" dirty="0" smtClean="0">
                <a:ea typeface="+mn-ea"/>
                <a:cs typeface="+mn-cs"/>
              </a:rPr>
              <a:t>Prevention, Early Identification, and Early Intervention</a:t>
            </a:r>
          </a:p>
          <a:p>
            <a:pPr>
              <a:defRPr/>
            </a:pPr>
            <a:r>
              <a:rPr lang="en-US" altLang="en-US" sz="2100" b="0" dirty="0" smtClean="0">
                <a:ea typeface="+mn-ea"/>
                <a:cs typeface="+mn-cs"/>
              </a:rPr>
              <a:t>Comprehensive Continuum of Care</a:t>
            </a:r>
          </a:p>
          <a:p>
            <a:pPr>
              <a:defRPr/>
            </a:pPr>
            <a:r>
              <a:rPr lang="en-US" altLang="en-US" sz="2100" b="0" dirty="0" smtClean="0">
                <a:ea typeface="+mn-ea"/>
                <a:cs typeface="+mn-cs"/>
              </a:rPr>
              <a:t>Access to Services</a:t>
            </a:r>
          </a:p>
          <a:p>
            <a:pPr>
              <a:defRPr/>
            </a:pPr>
            <a:r>
              <a:rPr lang="en-US" altLang="en-US" sz="2100" b="0" dirty="0" smtClean="0">
                <a:ea typeface="+mn-ea"/>
                <a:cs typeface="+mn-cs"/>
              </a:rPr>
              <a:t>Coordination of Care &amp; Linkages among Child-Serving Systems</a:t>
            </a:r>
          </a:p>
          <a:p>
            <a:pPr>
              <a:defRPr/>
            </a:pPr>
            <a:r>
              <a:rPr lang="en-US" altLang="en-US" sz="2100" b="0" dirty="0" smtClean="0">
                <a:ea typeface="+mn-ea"/>
                <a:cs typeface="+mn-cs"/>
              </a:rPr>
              <a:t>Financing </a:t>
            </a:r>
            <a:r>
              <a:rPr lang="en-US" altLang="en-US" sz="2100" b="0" dirty="0">
                <a:ea typeface="+mn-ea"/>
                <a:cs typeface="+mn-cs"/>
              </a:rPr>
              <a:t>and the Role of Commercial Insurance</a:t>
            </a:r>
          </a:p>
          <a:p>
            <a:pPr>
              <a:defRPr/>
            </a:pPr>
            <a:r>
              <a:rPr lang="en-US" altLang="en-US" sz="2100" b="0" dirty="0" smtClean="0">
                <a:ea typeface="+mn-ea"/>
                <a:cs typeface="+mn-cs"/>
              </a:rPr>
              <a:t>Data Collection, Evaluation, and Quality Improvement</a:t>
            </a:r>
          </a:p>
          <a:p>
            <a:pPr>
              <a:defRPr/>
            </a:pPr>
            <a:r>
              <a:rPr lang="en-US" altLang="en-US" sz="2100" b="0" dirty="0" smtClean="0">
                <a:ea typeface="+mn-ea"/>
                <a:cs typeface="+mn-cs"/>
              </a:rPr>
              <a:t>Workforce Development</a:t>
            </a:r>
            <a:endParaRPr lang="en-US" altLang="en-US" sz="2100" b="0" dirty="0">
              <a:ea typeface="+mn-ea"/>
              <a:cs typeface="+mn-cs"/>
            </a:endParaRPr>
          </a:p>
          <a:p>
            <a:pPr>
              <a:defRPr/>
            </a:pPr>
            <a:r>
              <a:rPr lang="en-US" altLang="en-US" sz="2100" b="0" dirty="0" smtClean="0">
                <a:ea typeface="+mn-ea"/>
                <a:cs typeface="+mn-cs"/>
              </a:rPr>
              <a:t>Family </a:t>
            </a:r>
            <a:r>
              <a:rPr lang="en-US" altLang="en-US" sz="2100" b="0" dirty="0">
                <a:ea typeface="+mn-ea"/>
                <a:cs typeface="+mn-cs"/>
              </a:rPr>
              <a:t>and Youth Engagement</a:t>
            </a:r>
          </a:p>
          <a:p>
            <a:pPr>
              <a:defRPr/>
            </a:pPr>
            <a:r>
              <a:rPr lang="en-US" altLang="en-US" sz="2100" b="0" dirty="0" smtClean="0">
                <a:ea typeface="+mn-ea"/>
                <a:cs typeface="+mn-cs"/>
              </a:rPr>
              <a:t>Meeting Needs of Diverse Populations</a:t>
            </a:r>
          </a:p>
          <a:p>
            <a:pPr>
              <a:defRPr/>
            </a:pPr>
            <a:endParaRPr lang="en-US" altLang="en-US" sz="2000" dirty="0" smtClean="0">
              <a:ea typeface="+mn-ea"/>
              <a:cs typeface="+mn-cs"/>
            </a:endParaRPr>
          </a:p>
          <a:p>
            <a:pPr>
              <a:defRPr/>
            </a:pPr>
            <a:endParaRPr lang="en-US" altLang="en-US" sz="2000" dirty="0" smtClean="0">
              <a:ea typeface="+mn-ea"/>
              <a:cs typeface="+mn-cs"/>
            </a:endParaRPr>
          </a:p>
          <a:p>
            <a:pPr lvl="1">
              <a:defRPr/>
            </a:pPr>
            <a:endParaRPr lang="en-US" altLang="en-US" sz="1200" dirty="0"/>
          </a:p>
          <a:p>
            <a:pPr>
              <a:defRPr/>
            </a:pPr>
            <a:endParaRPr lang="en-US" altLang="en-US" sz="2000" dirty="0" smtClean="0">
              <a:ea typeface="+mn-ea"/>
              <a:cs typeface="+mn-cs"/>
            </a:endParaRPr>
          </a:p>
          <a:p>
            <a:pPr>
              <a:defRPr/>
            </a:pPr>
            <a:endParaRPr lang="en-US" altLang="en-US" sz="2000" dirty="0" smtClean="0">
              <a:ea typeface="+mn-ea"/>
              <a:cs typeface="+mn-cs"/>
            </a:endParaRPr>
          </a:p>
          <a:p>
            <a:pPr>
              <a:defRPr/>
            </a:pPr>
            <a:endParaRPr lang="en-US" altLang="en-US" sz="2000" dirty="0" smtClean="0">
              <a:ea typeface="+mn-ea"/>
              <a:cs typeface="+mn-cs"/>
            </a:endParaRPr>
          </a:p>
          <a:p>
            <a:pPr>
              <a:defRPr/>
            </a:pPr>
            <a:endParaRPr lang="en-US" altLang="en-US" sz="2000" dirty="0" smtClean="0">
              <a:ea typeface="+mn-ea"/>
              <a:cs typeface="+mn-cs"/>
            </a:endParaRPr>
          </a:p>
          <a:p>
            <a:pPr>
              <a:defRPr/>
            </a:pPr>
            <a:endParaRPr lang="en-US" altLang="en-US" sz="3600" dirty="0" smtClean="0">
              <a:ea typeface="+mn-ea"/>
              <a:cs typeface="+mn-cs"/>
            </a:endParaRPr>
          </a:p>
        </p:txBody>
      </p:sp>
      <p:pic>
        <p:nvPicPr>
          <p:cNvPr id="2150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15000"/>
            <a:ext cx="130016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Next Steps</a:t>
            </a:r>
          </a:p>
        </p:txBody>
      </p:sp>
      <p:sp>
        <p:nvSpPr>
          <p:cNvPr id="3075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52596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endParaRPr lang="en-US" altLang="en-US" sz="2000" dirty="0" smtClean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n-US" altLang="en-US" b="0" dirty="0" smtClean="0"/>
              <a:t>Complete Data Analysis and Synthesis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0" dirty="0" smtClean="0"/>
              <a:t>Plan Development: Framework, Findings, Recommendations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0" dirty="0" smtClean="0"/>
              <a:t>Review by Advisory Committee and DCF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0" dirty="0" smtClean="0"/>
              <a:t>Revise Plan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0" dirty="0" smtClean="0"/>
              <a:t>Post Plan on Website for Review and Comment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b="0" dirty="0" smtClean="0"/>
              <a:t>Advisory Committee and DCF Review Final Draft</a:t>
            </a:r>
          </a:p>
          <a:p>
            <a:pPr>
              <a:defRPr/>
            </a:pPr>
            <a:r>
              <a:rPr lang="en-US" altLang="en-US" b="0" dirty="0" smtClean="0"/>
              <a:t>DCF Submits Plan to Legislature</a:t>
            </a:r>
            <a:endParaRPr lang="en-US" altLang="en-US" sz="2800" b="0" dirty="0" smtClean="0"/>
          </a:p>
          <a:p>
            <a:pPr marL="457200" lvl="1" indent="0">
              <a:buFontTx/>
              <a:buNone/>
              <a:defRPr/>
            </a:pPr>
            <a:endParaRPr lang="en-US" altLang="en-US" sz="1600" b="0" dirty="0" smtClean="0"/>
          </a:p>
          <a:p>
            <a:pPr lvl="1">
              <a:defRPr/>
            </a:pPr>
            <a:endParaRPr lang="en-US" altLang="en-US" sz="1600" b="0" dirty="0" smtClean="0"/>
          </a:p>
          <a:p>
            <a:pPr>
              <a:defRPr/>
            </a:pPr>
            <a:endParaRPr lang="en-US" altLang="en-US" sz="1600" b="0" dirty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endParaRPr lang="en-US" altLang="en-US" sz="2000" dirty="0" smtClean="0">
              <a:ea typeface="+mn-ea"/>
              <a:cs typeface="+mn-cs"/>
            </a:endParaRPr>
          </a:p>
          <a:p>
            <a:pPr>
              <a:defRPr/>
            </a:pPr>
            <a:endParaRPr lang="en-US" altLang="en-US" sz="2000" dirty="0" smtClean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altLang="en-US" sz="3600" dirty="0" smtClean="0">
              <a:ea typeface="+mn-ea"/>
              <a:cs typeface="+mn-cs"/>
            </a:endParaRPr>
          </a:p>
        </p:txBody>
      </p:sp>
      <p:pic>
        <p:nvPicPr>
          <p:cNvPr id="2355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15000"/>
            <a:ext cx="1300163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6781</TotalTime>
  <Words>657</Words>
  <Application>Microsoft Macintosh PowerPoint</Application>
  <PresentationFormat>On-screen Show (4:3)</PresentationFormat>
  <Paragraphs>74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Agenda</vt:lpstr>
      <vt:lpstr>Summary of Information Gathering Process</vt:lpstr>
      <vt:lpstr>Overarching Framework</vt:lpstr>
      <vt:lpstr>Emerging Themes</vt:lpstr>
      <vt:lpstr>Next Steps</vt:lpstr>
    </vt:vector>
  </TitlesOfParts>
  <Company>UCHC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Mora</dc:creator>
  <cp:lastModifiedBy>Judith Meyers</cp:lastModifiedBy>
  <cp:revision>108</cp:revision>
  <cp:lastPrinted>2014-04-01T21:14:52Z</cp:lastPrinted>
  <dcterms:created xsi:type="dcterms:W3CDTF">2013-09-04T02:13:47Z</dcterms:created>
  <dcterms:modified xsi:type="dcterms:W3CDTF">2014-06-27T20:06:10Z</dcterms:modified>
</cp:coreProperties>
</file>